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0" r:id="rId2"/>
    <p:sldId id="259" r:id="rId3"/>
    <p:sldId id="261" r:id="rId4"/>
    <p:sldId id="263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 snapToObjects="1">
      <p:cViewPr varScale="1">
        <p:scale>
          <a:sx n="111" d="100"/>
          <a:sy n="111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88B7-4708-F640-AD14-A0D8190FB2EC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7FFB-D2F7-D147-B184-6097342F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6B7D6A-9AD3-394C-BD17-79A3359670E1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6969185-14CD-4041-AE38-A70F24E477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50899"/>
          </a:xfrm>
        </p:spPr>
        <p:txBody>
          <a:bodyPr/>
          <a:lstStyle/>
          <a:p>
            <a:r>
              <a:rPr lang="en-US" dirty="0"/>
              <a:t>Test Overview-Grade 3&amp;4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94562"/>
              </p:ext>
            </p:extLst>
          </p:nvPr>
        </p:nvGraphicFramePr>
        <p:xfrm>
          <a:off x="498475" y="1294157"/>
          <a:ext cx="75565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reading</a:t>
                      </a:r>
                      <a:r>
                        <a:rPr lang="en-US" baseline="0" dirty="0"/>
                        <a:t> passages</a:t>
                      </a:r>
                    </a:p>
                    <a:p>
                      <a:endParaRPr lang="en-US" baseline="0" dirty="0">
                        <a:solidFill>
                          <a:srgbClr val="B465BB"/>
                        </a:solidFill>
                      </a:endParaRPr>
                    </a:p>
                    <a:p>
                      <a:endParaRPr lang="en-US" baseline="0" dirty="0">
                        <a:solidFill>
                          <a:srgbClr val="B465BB"/>
                        </a:solidFill>
                      </a:endParaRPr>
                    </a:p>
                    <a:p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24 multiple choice questions</a:t>
                      </a:r>
                    </a:p>
                    <a:p>
                      <a:endParaRPr lang="en-US" baseline="0" dirty="0">
                        <a:solidFill>
                          <a:srgbClr val="B465BB"/>
                        </a:solidFill>
                      </a:endParaRPr>
                    </a:p>
                    <a:p>
                      <a:endParaRPr lang="en-US" baseline="0" dirty="0">
                        <a:solidFill>
                          <a:srgbClr val="B465BB"/>
                        </a:solidFill>
                      </a:endParaRPr>
                    </a:p>
                    <a:p>
                      <a:endParaRPr lang="en-US" i="1" baseline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i="1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i="1" baseline="0" dirty="0">
                          <a:solidFill>
                            <a:srgbClr val="000000"/>
                          </a:solidFill>
                        </a:rPr>
                        <a:t>Reading Standards</a:t>
                      </a:r>
                    </a:p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reading passages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aseline="0" dirty="0"/>
                        <a:t>0 multiple choice questions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6 short answer questions </a:t>
                      </a:r>
                      <a:endParaRPr lang="en-US" baseline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en-US" baseline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Reading Standards</a:t>
                      </a:r>
                    </a:p>
                    <a:p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1 extended response question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Grade 3-1 Text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Grade 4-2 Texts</a:t>
                      </a:r>
                    </a:p>
                    <a:p>
                      <a:pPr algn="l"/>
                      <a:endParaRPr lang="en-US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Writing Standards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Untimed</a:t>
                      </a:r>
                      <a:r>
                        <a:rPr lang="en-US" baseline="0" dirty="0"/>
                        <a:t> (suggested 60-70 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Untimed</a:t>
                      </a:r>
                      <a:r>
                        <a:rPr lang="en-US" baseline="0" dirty="0"/>
                        <a:t> (suggested 70-80 minutes)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4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7-02-17 at 9.35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 b="6026"/>
          <a:stretch>
            <a:fillRect/>
          </a:stretch>
        </p:blipFill>
        <p:spPr>
          <a:xfrm>
            <a:off x="498474" y="484094"/>
            <a:ext cx="7556313" cy="5865906"/>
          </a:xfrm>
        </p:spPr>
      </p:pic>
    </p:spTree>
    <p:extLst>
      <p:ext uri="{BB962C8B-B14F-4D97-AF65-F5344CB8AC3E}">
        <p14:creationId xmlns:p14="http://schemas.microsoft.com/office/powerpoint/2010/main" val="299582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Response</a:t>
            </a:r>
          </a:p>
        </p:txBody>
      </p:sp>
      <p:pic>
        <p:nvPicPr>
          <p:cNvPr id="6" name="Content Placeholder 5" descr="ques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14" b="-56214"/>
          <a:stretch>
            <a:fillRect/>
          </a:stretch>
        </p:blipFill>
        <p:spPr>
          <a:xfrm>
            <a:off x="498287" y="484094"/>
            <a:ext cx="7556500" cy="5641975"/>
          </a:xfrm>
        </p:spPr>
      </p:pic>
    </p:spTree>
    <p:extLst>
      <p:ext uri="{BB962C8B-B14F-4D97-AF65-F5344CB8AC3E}">
        <p14:creationId xmlns:p14="http://schemas.microsoft.com/office/powerpoint/2010/main" val="97015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 p.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8" r="-10528"/>
          <a:stretch>
            <a:fillRect/>
          </a:stretch>
        </p:blipFill>
        <p:spPr>
          <a:xfrm>
            <a:off x="405878" y="608012"/>
            <a:ext cx="7556500" cy="5641975"/>
          </a:xfrm>
        </p:spPr>
      </p:pic>
    </p:spTree>
    <p:extLst>
      <p:ext uri="{BB962C8B-B14F-4D97-AF65-F5344CB8AC3E}">
        <p14:creationId xmlns:p14="http://schemas.microsoft.com/office/powerpoint/2010/main" val="249554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 p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0" r="-8100"/>
          <a:stretch>
            <a:fillRect/>
          </a:stretch>
        </p:blipFill>
        <p:spPr>
          <a:xfrm>
            <a:off x="498475" y="652463"/>
            <a:ext cx="7556500" cy="5473700"/>
          </a:xfrm>
        </p:spPr>
      </p:pic>
    </p:spTree>
    <p:extLst>
      <p:ext uri="{BB962C8B-B14F-4D97-AF65-F5344CB8AC3E}">
        <p14:creationId xmlns:p14="http://schemas.microsoft.com/office/powerpoint/2010/main" val="323769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 p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13" r="-38413"/>
          <a:stretch>
            <a:fillRect/>
          </a:stretch>
        </p:blipFill>
        <p:spPr>
          <a:xfrm>
            <a:off x="498475" y="484188"/>
            <a:ext cx="7556500" cy="5641975"/>
          </a:xfrm>
        </p:spPr>
      </p:pic>
    </p:spTree>
    <p:extLst>
      <p:ext uri="{BB962C8B-B14F-4D97-AF65-F5344CB8AC3E}">
        <p14:creationId xmlns:p14="http://schemas.microsoft.com/office/powerpoint/2010/main" val="300166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8-03-13 at 12.1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0"/>
            <a:ext cx="7270938" cy="60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3248"/>
            <a:ext cx="7556313" cy="48329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/>
              <a:t>Read often</a:t>
            </a:r>
          </a:p>
          <a:p>
            <a:pPr lvl="1"/>
            <a:r>
              <a:rPr lang="en-US" sz="2000" dirty="0"/>
              <a:t>Many genres</a:t>
            </a:r>
          </a:p>
          <a:p>
            <a:pPr lvl="1"/>
            <a:r>
              <a:rPr lang="en-US" sz="2000" dirty="0"/>
              <a:t>Read short passages from magazines </a:t>
            </a:r>
          </a:p>
          <a:p>
            <a:pPr lvl="1"/>
            <a:r>
              <a:rPr lang="en-US" sz="2000" dirty="0"/>
              <a:t>Answer the question being asked</a:t>
            </a:r>
          </a:p>
          <a:p>
            <a:pPr lvl="1"/>
            <a:r>
              <a:rPr lang="en-US" sz="2000" dirty="0"/>
              <a:t>Longer stretches of time</a:t>
            </a:r>
          </a:p>
          <a:p>
            <a:pPr lvl="1"/>
            <a:r>
              <a:rPr lang="en-US" sz="2000" dirty="0"/>
              <a:t>Flexible Problem solving</a:t>
            </a:r>
          </a:p>
          <a:p>
            <a:pPr lvl="1"/>
            <a:r>
              <a:rPr lang="en-US" sz="2000" dirty="0"/>
              <a:t>Good night sleep</a:t>
            </a:r>
          </a:p>
          <a:p>
            <a:pPr lvl="1"/>
            <a:r>
              <a:rPr lang="en-US" sz="2000" dirty="0"/>
              <a:t>Eat breakfast</a:t>
            </a:r>
          </a:p>
          <a:p>
            <a:pPr lvl="1"/>
            <a:r>
              <a:rPr lang="en-US" sz="2000" dirty="0"/>
              <a:t>Keep children calm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sz="2400" dirty="0"/>
              <a:t>Do not</a:t>
            </a:r>
          </a:p>
          <a:p>
            <a:pPr lvl="1"/>
            <a:r>
              <a:rPr lang="en-US" sz="2000" dirty="0"/>
              <a:t>Allow kids repeated practice making mistakes</a:t>
            </a:r>
          </a:p>
          <a:p>
            <a:pPr lvl="1"/>
            <a:r>
              <a:rPr lang="en-US" sz="2000" dirty="0"/>
              <a:t>Read test or test prep passages over and over and answer questions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emzxdosijj4-ben-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8" y="0"/>
            <a:ext cx="3466352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97503"/>
          </a:xfrm>
        </p:spPr>
        <p:txBody>
          <a:bodyPr/>
          <a:lstStyle/>
          <a:p>
            <a:r>
              <a:rPr lang="en-US" dirty="0"/>
              <a:t>Test Overview Grade 5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13635"/>
              </p:ext>
            </p:extLst>
          </p:nvPr>
        </p:nvGraphicFramePr>
        <p:xfrm>
          <a:off x="542516" y="1480212"/>
          <a:ext cx="75565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reading passages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US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en-US" i="1" dirty="0"/>
                    </a:p>
                    <a:p>
                      <a:r>
                        <a:rPr lang="en-US" i="0" dirty="0"/>
                        <a:t>35 multiple</a:t>
                      </a:r>
                      <a:r>
                        <a:rPr lang="en-US" i="0" baseline="0" dirty="0"/>
                        <a:t> choice questions</a:t>
                      </a:r>
                    </a:p>
                    <a:p>
                      <a:endParaRPr lang="en-US" i="1" baseline="0" dirty="0">
                        <a:solidFill>
                          <a:srgbClr val="B465BB"/>
                        </a:solidFill>
                      </a:endParaRPr>
                    </a:p>
                    <a:p>
                      <a:endParaRPr lang="en-US" i="1" baseline="0" dirty="0"/>
                    </a:p>
                    <a:p>
                      <a:endParaRPr lang="en-US" i="0" u="sng" baseline="0" dirty="0"/>
                    </a:p>
                    <a:p>
                      <a:endParaRPr lang="en-US" i="0" u="sng" baseline="0" dirty="0"/>
                    </a:p>
                    <a:p>
                      <a:r>
                        <a:rPr lang="en-US" i="1" u="none" baseline="0" dirty="0"/>
                        <a:t>Reading Standards</a:t>
                      </a:r>
                    </a:p>
                    <a:p>
                      <a:endParaRPr lang="en-US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reading passages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0 multiple choice questions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6 short response questions </a:t>
                      </a:r>
                      <a:endParaRPr lang="en-US" i="1" dirty="0">
                        <a:solidFill>
                          <a:srgbClr val="B465BB"/>
                        </a:solidFill>
                      </a:endParaRPr>
                    </a:p>
                    <a:p>
                      <a:endParaRPr lang="en-US" i="1" dirty="0"/>
                    </a:p>
                    <a:p>
                      <a:r>
                        <a:rPr lang="en-US" i="1" u="none" dirty="0"/>
                        <a:t>Reading Standards</a:t>
                      </a:r>
                    </a:p>
                    <a:p>
                      <a:endParaRPr lang="en-US" i="0" u="sng" dirty="0"/>
                    </a:p>
                    <a:p>
                      <a:r>
                        <a:rPr lang="en-US" i="0" u="none" dirty="0"/>
                        <a:t>1</a:t>
                      </a:r>
                      <a:r>
                        <a:rPr lang="en-US" i="0" u="none" baseline="0" dirty="0"/>
                        <a:t> extended response-2 Texts</a:t>
                      </a:r>
                    </a:p>
                    <a:p>
                      <a:endParaRPr lang="en-US" i="0" u="none" baseline="0" dirty="0"/>
                    </a:p>
                    <a:p>
                      <a:r>
                        <a:rPr lang="en-US" i="1" u="none" baseline="0" dirty="0"/>
                        <a:t>Writing Standards</a:t>
                      </a:r>
                      <a:endParaRPr lang="en-US" i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Untimed</a:t>
                      </a:r>
                      <a:r>
                        <a:rPr lang="en-US" baseline="0" dirty="0"/>
                        <a:t> (suggested 80-90 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Untimed</a:t>
                      </a:r>
                      <a:r>
                        <a:rPr lang="en-US" baseline="0" dirty="0"/>
                        <a:t> (suggested 70-80 minutes)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5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Genres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12612"/>
              </p:ext>
            </p:extLst>
          </p:nvPr>
        </p:nvGraphicFramePr>
        <p:xfrm>
          <a:off x="498287" y="1732280"/>
          <a:ext cx="75565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Literary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Realistic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Historical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Folktale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Fable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Myth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Letter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Play</a:t>
                      </a:r>
                    </a:p>
                    <a:p>
                      <a:endParaRPr lang="en-US" dirty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/>
                        <a:t>Non-Fiction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Biography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Autobiography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NF story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Memoir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Personal</a:t>
                      </a:r>
                      <a:r>
                        <a:rPr lang="en-US" baseline="0" dirty="0"/>
                        <a:t> Narrative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Procedural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All About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Interview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Expository with titles, subtitles and without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/>
                        <a:t>Argumentative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Opinion Letters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Letter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Speech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Advertisement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Op 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Feature</a:t>
                      </a:r>
                      <a:r>
                        <a:rPr lang="en-US" baseline="0" dirty="0"/>
                        <a:t> articles </a:t>
                      </a:r>
                      <a:endParaRPr lang="en-US" dirty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3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589113"/>
              </p:ext>
            </p:extLst>
          </p:nvPr>
        </p:nvGraphicFramePr>
        <p:xfrm>
          <a:off x="498475" y="1981200"/>
          <a:ext cx="7556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Percentage of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Key Ideas</a:t>
                      </a:r>
                      <a:r>
                        <a:rPr lang="en-US" sz="2400" baseline="0" dirty="0"/>
                        <a:t> and Details </a:t>
                      </a:r>
                    </a:p>
                    <a:p>
                      <a:r>
                        <a:rPr lang="en-US" sz="2400" baseline="0" dirty="0"/>
                        <a:t>(Standards 1, 2, 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 to 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Craft and Structure</a:t>
                      </a:r>
                    </a:p>
                    <a:p>
                      <a:r>
                        <a:rPr lang="en-US" sz="2400" dirty="0"/>
                        <a:t>(Standards 4, 5,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 to 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Integration of Knowledge</a:t>
                      </a:r>
                      <a:r>
                        <a:rPr lang="en-US" sz="2400" baseline="0" dirty="0"/>
                        <a:t> and Ideas</a:t>
                      </a:r>
                    </a:p>
                    <a:p>
                      <a:r>
                        <a:rPr lang="en-US" sz="2400" baseline="0" dirty="0"/>
                        <a:t>(Standards 7, 8, 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 to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62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34994"/>
            <a:ext cx="7556313" cy="489117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Reading</a:t>
            </a:r>
          </a:p>
          <a:p>
            <a:pPr lvl="1"/>
            <a:r>
              <a:rPr lang="en-US" sz="2400" dirty="0"/>
              <a:t>Assessment Based</a:t>
            </a:r>
          </a:p>
          <a:p>
            <a:pPr lvl="1"/>
            <a:r>
              <a:rPr lang="en-US" sz="2400" dirty="0"/>
              <a:t>Transfer and apply learning from previous units</a:t>
            </a:r>
          </a:p>
          <a:p>
            <a:pPr lvl="1"/>
            <a:r>
              <a:rPr lang="en-US" sz="2400" dirty="0"/>
              <a:t>Maneuver through the test</a:t>
            </a:r>
          </a:p>
          <a:p>
            <a:pPr lvl="1"/>
            <a:r>
              <a:rPr lang="en-US" sz="2400" dirty="0"/>
              <a:t>Revisit reading literary and informational texts</a:t>
            </a:r>
          </a:p>
          <a:p>
            <a:pPr lvl="1"/>
            <a:r>
              <a:rPr lang="en-US" sz="2400" dirty="0"/>
              <a:t>Week of reading mixed genres</a:t>
            </a:r>
          </a:p>
          <a:p>
            <a:pPr lvl="1"/>
            <a:r>
              <a:rPr lang="en-US" sz="2400" dirty="0"/>
              <a:t>Targeted small group instruction based on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3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Writing</a:t>
            </a:r>
          </a:p>
          <a:p>
            <a:pPr lvl="2"/>
            <a:r>
              <a:rPr lang="en-US" sz="2400" dirty="0"/>
              <a:t>Short response</a:t>
            </a:r>
          </a:p>
          <a:p>
            <a:pPr lvl="2"/>
            <a:r>
              <a:rPr lang="en-US" sz="2400" dirty="0"/>
              <a:t>Reading and interpreting, making decisions about how to frame extended response questions</a:t>
            </a:r>
          </a:p>
          <a:p>
            <a:pPr lvl="2"/>
            <a:r>
              <a:rPr lang="en-US" sz="2400" dirty="0"/>
              <a:t>Drafting and revising extended response questions using rubrics and checklists</a:t>
            </a:r>
          </a:p>
          <a:p>
            <a:pPr marL="4572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7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Multiple Choice</a:t>
            </a:r>
          </a:p>
          <a:p>
            <a:pPr lvl="1"/>
            <a:r>
              <a:rPr lang="en-US" sz="2000" dirty="0"/>
              <a:t>Grades 3&amp;4:  24 questions</a:t>
            </a:r>
          </a:p>
          <a:p>
            <a:pPr lvl="1"/>
            <a:r>
              <a:rPr lang="en-US" sz="2000" dirty="0"/>
              <a:t>Grade 5:  35 questions</a:t>
            </a:r>
          </a:p>
          <a:p>
            <a:pPr marL="228600" lvl="1" indent="0">
              <a:buNone/>
            </a:pPr>
            <a:endParaRPr lang="en-US" sz="2000" dirty="0"/>
          </a:p>
          <a:p>
            <a:r>
              <a:rPr lang="en-US" sz="2400" dirty="0"/>
              <a:t>Short Answer</a:t>
            </a:r>
          </a:p>
          <a:p>
            <a:pPr lvl="1"/>
            <a:r>
              <a:rPr lang="en-US" sz="2000" dirty="0"/>
              <a:t>Grades 3, 4, 5:  6 questions @ 2 points each</a:t>
            </a:r>
          </a:p>
          <a:p>
            <a:pPr marL="228600" lvl="1" indent="0">
              <a:buNone/>
            </a:pPr>
            <a:endParaRPr lang="en-US" sz="2000" dirty="0"/>
          </a:p>
          <a:p>
            <a:r>
              <a:rPr lang="en-US" sz="2400" dirty="0"/>
              <a:t>Extended Response</a:t>
            </a:r>
          </a:p>
          <a:p>
            <a:pPr lvl="1"/>
            <a:r>
              <a:rPr lang="en-US" sz="2000" dirty="0"/>
              <a:t>Grades 3, 4, 5:  1 questions @ 4 points </a:t>
            </a:r>
          </a:p>
          <a:p>
            <a:pPr marL="2286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62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 point rubr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683"/>
          <a:stretch>
            <a:fillRect/>
          </a:stretch>
        </p:blipFill>
        <p:spPr>
          <a:xfrm>
            <a:off x="498475" y="530225"/>
            <a:ext cx="7556500" cy="5595938"/>
          </a:xfrm>
        </p:spPr>
      </p:pic>
    </p:spTree>
    <p:extLst>
      <p:ext uri="{BB962C8B-B14F-4D97-AF65-F5344CB8AC3E}">
        <p14:creationId xmlns:p14="http://schemas.microsoft.com/office/powerpoint/2010/main" val="210213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 pt respon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r="3755"/>
          <a:stretch>
            <a:fillRect/>
          </a:stretch>
        </p:blipFill>
        <p:spPr>
          <a:xfrm>
            <a:off x="498475" y="529814"/>
            <a:ext cx="7556500" cy="5596350"/>
          </a:xfrm>
        </p:spPr>
      </p:pic>
    </p:spTree>
    <p:extLst>
      <p:ext uri="{BB962C8B-B14F-4D97-AF65-F5344CB8AC3E}">
        <p14:creationId xmlns:p14="http://schemas.microsoft.com/office/powerpoint/2010/main" val="47647266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2843</TotalTime>
  <Words>365</Words>
  <Application>Microsoft Macintosh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Rockwell</vt:lpstr>
      <vt:lpstr>Wingdings</vt:lpstr>
      <vt:lpstr>Advantage</vt:lpstr>
      <vt:lpstr>Test Overview-Grade 3&amp;4</vt:lpstr>
      <vt:lpstr>Test Overview Grade 5</vt:lpstr>
      <vt:lpstr>Reading Genres</vt:lpstr>
      <vt:lpstr>Test Design</vt:lpstr>
      <vt:lpstr>Preparing for a Test</vt:lpstr>
      <vt:lpstr>Preparing for a Test</vt:lpstr>
      <vt:lpstr>Scoring the Test</vt:lpstr>
      <vt:lpstr>PowerPoint Presentation</vt:lpstr>
      <vt:lpstr>PowerPoint Presentation</vt:lpstr>
      <vt:lpstr>PowerPoint Presentation</vt:lpstr>
      <vt:lpstr>Extended Response</vt:lpstr>
      <vt:lpstr>PowerPoint Presentation</vt:lpstr>
      <vt:lpstr>PowerPoint Presentation</vt:lpstr>
      <vt:lpstr>PowerPoint Presentation</vt:lpstr>
      <vt:lpstr>PowerPoint Presentation</vt:lpstr>
      <vt:lpstr>What can I do at home?</vt:lpstr>
    </vt:vector>
  </TitlesOfParts>
  <Company>NYC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State ELA Test </dc:title>
  <dc:creator>User</dc:creator>
  <cp:lastModifiedBy>Microsoft Office User</cp:lastModifiedBy>
  <cp:revision>15</cp:revision>
  <cp:lastPrinted>2018-03-07T15:56:34Z</cp:lastPrinted>
  <dcterms:created xsi:type="dcterms:W3CDTF">2018-02-12T15:48:00Z</dcterms:created>
  <dcterms:modified xsi:type="dcterms:W3CDTF">2022-03-17T13:09:22Z</dcterms:modified>
</cp:coreProperties>
</file>